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4.webp" ContentType="image/webp"/>
  <Override PartName="/ppt/media/image15.webp" ContentType="image/webp"/>
  <Override PartName="/ppt/media/image16.webp" ContentType="image/webp"/>
  <Override PartName="/ppt/media/image29.webp" ContentType="image/webp"/>
  <Override PartName="/ppt/media/image31.webp" ContentType="image/webp"/>
  <Override PartName="/ppt/media/image33.webp" ContentType="image/webp"/>
  <Override PartName="/ppt/media/image34.webp" ContentType="image/webp"/>
  <Override PartName="/ppt/media/image35.webp" ContentType="image/webp"/>
  <Override PartName="/ppt/media/image36.webp" ContentType="image/webp"/>
  <Override PartName="/ppt/media/image37.webp" ContentType="image/webp"/>
  <Override PartName="/ppt/media/image38.webp" ContentType="image/webp"/>
  <Override PartName="/ppt/media/image39.webp" ContentType="image/webp"/>
  <Override PartName="/ppt/media/image40.webp" ContentType="image/webp"/>
  <Override PartName="/ppt/media/image41.webp" ContentType="image/webp"/>
  <Override PartName="/ppt/media/image42.webp" ContentType="image/webp"/>
  <Override PartName="/ppt/media/image45.webp" ContentType="image/webp"/>
  <Override PartName="/ppt/media/image51.webp" ContentType="image/webp"/>
  <Override PartName="/ppt/media/image52.webp" ContentType="image/webp"/>
  <Override PartName="/ppt/media/image55.webp" ContentType="image/webp"/>
  <Override PartName="/ppt/media/image60.webp" ContentType="image/webp"/>
  <Override PartName="/ppt/media/image61.webp" ContentType="image/webp"/>
  <Override PartName="/ppt/media/image62.webp" ContentType="image/webp"/>
  <Override PartName="/ppt/media/image63.webp" ContentType="image/webp"/>
  <Override PartName="/ppt/media/image64.webp" ContentType="image/webp"/>
  <Override PartName="/ppt/media/image68.webp" ContentType="image/webp"/>
  <Override PartName="/ppt/media/image69.webp" ContentType="image/webp"/>
  <Override PartName="/ppt/media/image70.webp" ContentType="image/webp"/>
  <Override PartName="/ppt/media/image71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gs" Target="tags/tag438.xml"/><Relationship Id="rId74" Type="http://schemas.openxmlformats.org/officeDocument/2006/relationships/commentAuthors" Target="commentAuthors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3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GIF"/><Relationship Id="rId4" Type="http://schemas.openxmlformats.org/officeDocument/2006/relationships/image" Target="../media/image19.png"/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3" Type="http://schemas.openxmlformats.org/officeDocument/2006/relationships/image" Target="../media/image22.GIF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22.GIF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5.jpe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0.png"/><Relationship Id="rId7" Type="http://schemas.openxmlformats.org/officeDocument/2006/relationships/image" Target="../media/image29.webp"/><Relationship Id="rId6" Type="http://schemas.openxmlformats.org/officeDocument/2006/relationships/tags" Target="../tags/tag183.xml"/><Relationship Id="rId5" Type="http://schemas.microsoft.com/office/2007/relationships/hdphoto" Target="../media/image28.wdp"/><Relationship Id="rId4" Type="http://schemas.openxmlformats.org/officeDocument/2006/relationships/image" Target="../media/image27.png"/><Relationship Id="rId3" Type="http://schemas.openxmlformats.org/officeDocument/2006/relationships/tags" Target="../tags/tag182.xml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3.wav"/><Relationship Id="rId1" Type="http://schemas.openxmlformats.org/officeDocument/2006/relationships/tags" Target="../tags/tag18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0.png"/><Relationship Id="rId7" Type="http://schemas.openxmlformats.org/officeDocument/2006/relationships/image" Target="../media/image31.webp"/><Relationship Id="rId6" Type="http://schemas.openxmlformats.org/officeDocument/2006/relationships/tags" Target="../tags/tag186.xml"/><Relationship Id="rId5" Type="http://schemas.microsoft.com/office/2007/relationships/hdphoto" Target="../media/image28.wdp"/><Relationship Id="rId4" Type="http://schemas.openxmlformats.org/officeDocument/2006/relationships/image" Target="../media/image27.png"/><Relationship Id="rId3" Type="http://schemas.openxmlformats.org/officeDocument/2006/relationships/tags" Target="../tags/tag185.xml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3.wav"/><Relationship Id="rId1" Type="http://schemas.openxmlformats.org/officeDocument/2006/relationships/tags" Target="../tags/tag18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7.xml"/><Relationship Id="rId2" Type="http://schemas.openxmlformats.org/officeDocument/2006/relationships/image" Target="../media/image3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8.xml"/><Relationship Id="rId3" Type="http://schemas.openxmlformats.org/officeDocument/2006/relationships/image" Target="../media/image34.webp"/><Relationship Id="rId2" Type="http://schemas.openxmlformats.org/officeDocument/2006/relationships/image" Target="../media/image33.webp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9.xml"/><Relationship Id="rId3" Type="http://schemas.openxmlformats.org/officeDocument/2006/relationships/image" Target="../media/image36.webp"/><Relationship Id="rId2" Type="http://schemas.openxmlformats.org/officeDocument/2006/relationships/image" Target="../media/image35.webp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90.xml"/><Relationship Id="rId3" Type="http://schemas.openxmlformats.org/officeDocument/2006/relationships/image" Target="../media/image38.webp"/><Relationship Id="rId2" Type="http://schemas.openxmlformats.org/officeDocument/2006/relationships/image" Target="../media/image37.webp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91.xml"/><Relationship Id="rId3" Type="http://schemas.openxmlformats.org/officeDocument/2006/relationships/image" Target="../media/image40.webp"/><Relationship Id="rId2" Type="http://schemas.openxmlformats.org/officeDocument/2006/relationships/image" Target="../media/image39.webp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92.xml"/><Relationship Id="rId3" Type="http://schemas.openxmlformats.org/officeDocument/2006/relationships/image" Target="../media/image42.webp"/><Relationship Id="rId2" Type="http://schemas.openxmlformats.org/officeDocument/2006/relationships/image" Target="../media/image41.webp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93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94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292.xml"/><Relationship Id="rId98" Type="http://schemas.openxmlformats.org/officeDocument/2006/relationships/tags" Target="../tags/tag291.xml"/><Relationship Id="rId97" Type="http://schemas.openxmlformats.org/officeDocument/2006/relationships/tags" Target="../tags/tag290.xml"/><Relationship Id="rId96" Type="http://schemas.openxmlformats.org/officeDocument/2006/relationships/tags" Target="../tags/tag289.xml"/><Relationship Id="rId95" Type="http://schemas.openxmlformats.org/officeDocument/2006/relationships/tags" Target="../tags/tag288.xml"/><Relationship Id="rId94" Type="http://schemas.openxmlformats.org/officeDocument/2006/relationships/tags" Target="../tags/tag287.xml"/><Relationship Id="rId93" Type="http://schemas.openxmlformats.org/officeDocument/2006/relationships/tags" Target="../tags/tag286.xml"/><Relationship Id="rId92" Type="http://schemas.openxmlformats.org/officeDocument/2006/relationships/tags" Target="../tags/tag285.xml"/><Relationship Id="rId91" Type="http://schemas.openxmlformats.org/officeDocument/2006/relationships/tags" Target="../tags/tag284.xml"/><Relationship Id="rId90" Type="http://schemas.openxmlformats.org/officeDocument/2006/relationships/tags" Target="../tags/tag283.xml"/><Relationship Id="rId9" Type="http://schemas.openxmlformats.org/officeDocument/2006/relationships/tags" Target="../tags/tag202.xml"/><Relationship Id="rId89" Type="http://schemas.openxmlformats.org/officeDocument/2006/relationships/tags" Target="../tags/tag282.xml"/><Relationship Id="rId88" Type="http://schemas.openxmlformats.org/officeDocument/2006/relationships/tags" Target="../tags/tag281.xml"/><Relationship Id="rId87" Type="http://schemas.openxmlformats.org/officeDocument/2006/relationships/tags" Target="../tags/tag280.xml"/><Relationship Id="rId86" Type="http://schemas.openxmlformats.org/officeDocument/2006/relationships/tags" Target="../tags/tag279.xml"/><Relationship Id="rId85" Type="http://schemas.openxmlformats.org/officeDocument/2006/relationships/tags" Target="../tags/tag278.xml"/><Relationship Id="rId84" Type="http://schemas.openxmlformats.org/officeDocument/2006/relationships/tags" Target="../tags/tag277.xml"/><Relationship Id="rId83" Type="http://schemas.openxmlformats.org/officeDocument/2006/relationships/tags" Target="../tags/tag276.xml"/><Relationship Id="rId82" Type="http://schemas.openxmlformats.org/officeDocument/2006/relationships/tags" Target="../tags/tag275.xml"/><Relationship Id="rId81" Type="http://schemas.openxmlformats.org/officeDocument/2006/relationships/tags" Target="../tags/tag274.xml"/><Relationship Id="rId80" Type="http://schemas.openxmlformats.org/officeDocument/2006/relationships/tags" Target="../tags/tag273.xml"/><Relationship Id="rId8" Type="http://schemas.openxmlformats.org/officeDocument/2006/relationships/tags" Target="../tags/tag201.xml"/><Relationship Id="rId79" Type="http://schemas.openxmlformats.org/officeDocument/2006/relationships/tags" Target="../tags/tag272.xml"/><Relationship Id="rId78" Type="http://schemas.openxmlformats.org/officeDocument/2006/relationships/tags" Target="../tags/tag271.xml"/><Relationship Id="rId77" Type="http://schemas.openxmlformats.org/officeDocument/2006/relationships/tags" Target="../tags/tag270.xml"/><Relationship Id="rId76" Type="http://schemas.openxmlformats.org/officeDocument/2006/relationships/tags" Target="../tags/tag269.xml"/><Relationship Id="rId75" Type="http://schemas.openxmlformats.org/officeDocument/2006/relationships/tags" Target="../tags/tag268.xml"/><Relationship Id="rId74" Type="http://schemas.openxmlformats.org/officeDocument/2006/relationships/tags" Target="../tags/tag267.xml"/><Relationship Id="rId73" Type="http://schemas.openxmlformats.org/officeDocument/2006/relationships/tags" Target="../tags/tag266.xml"/><Relationship Id="rId72" Type="http://schemas.openxmlformats.org/officeDocument/2006/relationships/tags" Target="../tags/tag265.xml"/><Relationship Id="rId71" Type="http://schemas.openxmlformats.org/officeDocument/2006/relationships/tags" Target="../tags/tag264.xml"/><Relationship Id="rId70" Type="http://schemas.openxmlformats.org/officeDocument/2006/relationships/tags" Target="../tags/tag263.xml"/><Relationship Id="rId7" Type="http://schemas.openxmlformats.org/officeDocument/2006/relationships/tags" Target="../tags/tag200.xml"/><Relationship Id="rId69" Type="http://schemas.openxmlformats.org/officeDocument/2006/relationships/tags" Target="../tags/tag262.xml"/><Relationship Id="rId68" Type="http://schemas.openxmlformats.org/officeDocument/2006/relationships/tags" Target="../tags/tag261.xml"/><Relationship Id="rId67" Type="http://schemas.openxmlformats.org/officeDocument/2006/relationships/tags" Target="../tags/tag260.xml"/><Relationship Id="rId66" Type="http://schemas.openxmlformats.org/officeDocument/2006/relationships/tags" Target="../tags/tag259.xml"/><Relationship Id="rId65" Type="http://schemas.openxmlformats.org/officeDocument/2006/relationships/tags" Target="../tags/tag258.xml"/><Relationship Id="rId64" Type="http://schemas.openxmlformats.org/officeDocument/2006/relationships/tags" Target="../tags/tag257.xml"/><Relationship Id="rId63" Type="http://schemas.openxmlformats.org/officeDocument/2006/relationships/tags" Target="../tags/tag256.xml"/><Relationship Id="rId62" Type="http://schemas.openxmlformats.org/officeDocument/2006/relationships/tags" Target="../tags/tag255.xml"/><Relationship Id="rId61" Type="http://schemas.openxmlformats.org/officeDocument/2006/relationships/tags" Target="../tags/tag254.xml"/><Relationship Id="rId60" Type="http://schemas.openxmlformats.org/officeDocument/2006/relationships/tags" Target="../tags/tag253.xml"/><Relationship Id="rId6" Type="http://schemas.openxmlformats.org/officeDocument/2006/relationships/tags" Target="../tags/tag199.xml"/><Relationship Id="rId59" Type="http://schemas.openxmlformats.org/officeDocument/2006/relationships/tags" Target="../tags/tag252.xml"/><Relationship Id="rId58" Type="http://schemas.openxmlformats.org/officeDocument/2006/relationships/tags" Target="../tags/tag251.xml"/><Relationship Id="rId57" Type="http://schemas.openxmlformats.org/officeDocument/2006/relationships/tags" Target="../tags/tag250.xml"/><Relationship Id="rId56" Type="http://schemas.openxmlformats.org/officeDocument/2006/relationships/tags" Target="../tags/tag249.xml"/><Relationship Id="rId55" Type="http://schemas.openxmlformats.org/officeDocument/2006/relationships/tags" Target="../tags/tag248.xml"/><Relationship Id="rId54" Type="http://schemas.openxmlformats.org/officeDocument/2006/relationships/tags" Target="../tags/tag247.xml"/><Relationship Id="rId53" Type="http://schemas.openxmlformats.org/officeDocument/2006/relationships/tags" Target="../tags/tag246.xml"/><Relationship Id="rId52" Type="http://schemas.openxmlformats.org/officeDocument/2006/relationships/tags" Target="../tags/tag245.xml"/><Relationship Id="rId51" Type="http://schemas.openxmlformats.org/officeDocument/2006/relationships/tags" Target="../tags/tag244.xml"/><Relationship Id="rId50" Type="http://schemas.openxmlformats.org/officeDocument/2006/relationships/tags" Target="../tags/tag243.xml"/><Relationship Id="rId5" Type="http://schemas.openxmlformats.org/officeDocument/2006/relationships/tags" Target="../tags/tag198.xml"/><Relationship Id="rId49" Type="http://schemas.openxmlformats.org/officeDocument/2006/relationships/tags" Target="../tags/tag242.xml"/><Relationship Id="rId48" Type="http://schemas.openxmlformats.org/officeDocument/2006/relationships/tags" Target="../tags/tag241.xml"/><Relationship Id="rId47" Type="http://schemas.openxmlformats.org/officeDocument/2006/relationships/tags" Target="../tags/tag240.xml"/><Relationship Id="rId46" Type="http://schemas.openxmlformats.org/officeDocument/2006/relationships/tags" Target="../tags/tag239.xml"/><Relationship Id="rId45" Type="http://schemas.openxmlformats.org/officeDocument/2006/relationships/tags" Target="../tags/tag238.xml"/><Relationship Id="rId44" Type="http://schemas.openxmlformats.org/officeDocument/2006/relationships/tags" Target="../tags/tag237.xml"/><Relationship Id="rId43" Type="http://schemas.openxmlformats.org/officeDocument/2006/relationships/tags" Target="../tags/tag236.xml"/><Relationship Id="rId42" Type="http://schemas.openxmlformats.org/officeDocument/2006/relationships/tags" Target="../tags/tag235.xml"/><Relationship Id="rId41" Type="http://schemas.openxmlformats.org/officeDocument/2006/relationships/tags" Target="../tags/tag234.xml"/><Relationship Id="rId40" Type="http://schemas.openxmlformats.org/officeDocument/2006/relationships/tags" Target="../tags/tag233.xml"/><Relationship Id="rId4" Type="http://schemas.openxmlformats.org/officeDocument/2006/relationships/tags" Target="../tags/tag197.xml"/><Relationship Id="rId39" Type="http://schemas.openxmlformats.org/officeDocument/2006/relationships/tags" Target="../tags/tag232.xml"/><Relationship Id="rId38" Type="http://schemas.openxmlformats.org/officeDocument/2006/relationships/tags" Target="../tags/tag231.xml"/><Relationship Id="rId37" Type="http://schemas.openxmlformats.org/officeDocument/2006/relationships/tags" Target="../tags/tag230.xml"/><Relationship Id="rId36" Type="http://schemas.openxmlformats.org/officeDocument/2006/relationships/tags" Target="../tags/tag229.xml"/><Relationship Id="rId35" Type="http://schemas.openxmlformats.org/officeDocument/2006/relationships/tags" Target="../tags/tag228.xml"/><Relationship Id="rId34" Type="http://schemas.openxmlformats.org/officeDocument/2006/relationships/tags" Target="../tags/tag227.xml"/><Relationship Id="rId33" Type="http://schemas.openxmlformats.org/officeDocument/2006/relationships/tags" Target="../tags/tag226.xml"/><Relationship Id="rId32" Type="http://schemas.openxmlformats.org/officeDocument/2006/relationships/tags" Target="../tags/tag225.xml"/><Relationship Id="rId31" Type="http://schemas.openxmlformats.org/officeDocument/2006/relationships/tags" Target="../tags/tag224.xml"/><Relationship Id="rId30" Type="http://schemas.openxmlformats.org/officeDocument/2006/relationships/tags" Target="../tags/tag223.xml"/><Relationship Id="rId3" Type="http://schemas.openxmlformats.org/officeDocument/2006/relationships/tags" Target="../tags/tag196.xml"/><Relationship Id="rId29" Type="http://schemas.openxmlformats.org/officeDocument/2006/relationships/tags" Target="../tags/tag222.xml"/><Relationship Id="rId28" Type="http://schemas.openxmlformats.org/officeDocument/2006/relationships/tags" Target="../tags/tag221.xml"/><Relationship Id="rId27" Type="http://schemas.openxmlformats.org/officeDocument/2006/relationships/tags" Target="../tags/tag220.xml"/><Relationship Id="rId26" Type="http://schemas.openxmlformats.org/officeDocument/2006/relationships/tags" Target="../tags/tag219.xml"/><Relationship Id="rId25" Type="http://schemas.openxmlformats.org/officeDocument/2006/relationships/tags" Target="../tags/tag218.xml"/><Relationship Id="rId24" Type="http://schemas.openxmlformats.org/officeDocument/2006/relationships/tags" Target="../tags/tag217.xml"/><Relationship Id="rId23" Type="http://schemas.openxmlformats.org/officeDocument/2006/relationships/tags" Target="../tags/tag216.xml"/><Relationship Id="rId22" Type="http://schemas.openxmlformats.org/officeDocument/2006/relationships/tags" Target="../tags/tag215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tags" Target="../tags/tag195.xml"/><Relationship Id="rId19" Type="http://schemas.openxmlformats.org/officeDocument/2006/relationships/tags" Target="../tags/tag212.xml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10.xml"/><Relationship Id="rId116" Type="http://schemas.openxmlformats.org/officeDocument/2006/relationships/tags" Target="../tags/tag309.xml"/><Relationship Id="rId115" Type="http://schemas.openxmlformats.org/officeDocument/2006/relationships/tags" Target="../tags/tag308.xml"/><Relationship Id="rId114" Type="http://schemas.openxmlformats.org/officeDocument/2006/relationships/tags" Target="../tags/tag307.xml"/><Relationship Id="rId113" Type="http://schemas.openxmlformats.org/officeDocument/2006/relationships/tags" Target="../tags/tag306.xml"/><Relationship Id="rId112" Type="http://schemas.openxmlformats.org/officeDocument/2006/relationships/tags" Target="../tags/tag305.xml"/><Relationship Id="rId111" Type="http://schemas.openxmlformats.org/officeDocument/2006/relationships/tags" Target="../tags/tag304.xml"/><Relationship Id="rId110" Type="http://schemas.openxmlformats.org/officeDocument/2006/relationships/tags" Target="../tags/tag303.xml"/><Relationship Id="rId11" Type="http://schemas.openxmlformats.org/officeDocument/2006/relationships/tags" Target="../tags/tag204.xml"/><Relationship Id="rId109" Type="http://schemas.openxmlformats.org/officeDocument/2006/relationships/tags" Target="../tags/tag302.xml"/><Relationship Id="rId108" Type="http://schemas.openxmlformats.org/officeDocument/2006/relationships/tags" Target="../tags/tag301.xml"/><Relationship Id="rId107" Type="http://schemas.openxmlformats.org/officeDocument/2006/relationships/tags" Target="../tags/tag300.xml"/><Relationship Id="rId106" Type="http://schemas.openxmlformats.org/officeDocument/2006/relationships/tags" Target="../tags/tag299.xml"/><Relationship Id="rId105" Type="http://schemas.openxmlformats.org/officeDocument/2006/relationships/tags" Target="../tags/tag298.xml"/><Relationship Id="rId104" Type="http://schemas.openxmlformats.org/officeDocument/2006/relationships/tags" Target="../tags/tag297.xml"/><Relationship Id="rId103" Type="http://schemas.openxmlformats.org/officeDocument/2006/relationships/tags" Target="../tags/tag296.xml"/><Relationship Id="rId102" Type="http://schemas.openxmlformats.org/officeDocument/2006/relationships/tags" Target="../tags/tag295.xml"/><Relationship Id="rId101" Type="http://schemas.openxmlformats.org/officeDocument/2006/relationships/tags" Target="../tags/tag294.xml"/><Relationship Id="rId100" Type="http://schemas.openxmlformats.org/officeDocument/2006/relationships/tags" Target="../tags/tag293.xml"/><Relationship Id="rId10" Type="http://schemas.openxmlformats.org/officeDocument/2006/relationships/tags" Target="../tags/tag203.xml"/><Relationship Id="rId1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5.webp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8.png"/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0.png"/><Relationship Id="rId7" Type="http://schemas.openxmlformats.org/officeDocument/2006/relationships/image" Target="../media/image51.webp"/><Relationship Id="rId6" Type="http://schemas.openxmlformats.org/officeDocument/2006/relationships/tags" Target="../tags/tag313.xml"/><Relationship Id="rId5" Type="http://schemas.microsoft.com/office/2007/relationships/hdphoto" Target="../media/image28.wdp"/><Relationship Id="rId4" Type="http://schemas.openxmlformats.org/officeDocument/2006/relationships/image" Target="../media/image27.png"/><Relationship Id="rId3" Type="http://schemas.openxmlformats.org/officeDocument/2006/relationships/tags" Target="../tags/tag312.xml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3.wav"/><Relationship Id="rId1" Type="http://schemas.openxmlformats.org/officeDocument/2006/relationships/tags" Target="../tags/tag311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0.png"/><Relationship Id="rId7" Type="http://schemas.openxmlformats.org/officeDocument/2006/relationships/image" Target="../media/image52.webp"/><Relationship Id="rId6" Type="http://schemas.openxmlformats.org/officeDocument/2006/relationships/tags" Target="../tags/tag316.xml"/><Relationship Id="rId5" Type="http://schemas.microsoft.com/office/2007/relationships/hdphoto" Target="../media/image28.wdp"/><Relationship Id="rId4" Type="http://schemas.openxmlformats.org/officeDocument/2006/relationships/image" Target="../media/image27.png"/><Relationship Id="rId3" Type="http://schemas.openxmlformats.org/officeDocument/2006/relationships/tags" Target="../tags/tag315.xml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3.wav"/><Relationship Id="rId1" Type="http://schemas.openxmlformats.org/officeDocument/2006/relationships/tags" Target="../tags/tag31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7.xml"/><Relationship Id="rId4" Type="http://schemas.openxmlformats.org/officeDocument/2006/relationships/image" Target="../media/image56.png"/><Relationship Id="rId3" Type="http://schemas.openxmlformats.org/officeDocument/2006/relationships/image" Target="../media/image55.webp"/><Relationship Id="rId2" Type="http://schemas.openxmlformats.org/officeDocument/2006/relationships/image" Target="../media/image54.png"/><Relationship Id="rId1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8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9.xml"/><Relationship Id="rId2" Type="http://schemas.openxmlformats.org/officeDocument/2006/relationships/image" Target="../media/image60.webp"/><Relationship Id="rId1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20.xml"/><Relationship Id="rId3" Type="http://schemas.openxmlformats.org/officeDocument/2006/relationships/image" Target="../media/image62.webp"/><Relationship Id="rId2" Type="http://schemas.openxmlformats.org/officeDocument/2006/relationships/image" Target="../media/image32.png"/><Relationship Id="rId1" Type="http://schemas.openxmlformats.org/officeDocument/2006/relationships/image" Target="../media/image61.webp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21.xml"/><Relationship Id="rId3" Type="http://schemas.openxmlformats.org/officeDocument/2006/relationships/image" Target="../media/image64.webp"/><Relationship Id="rId2" Type="http://schemas.openxmlformats.org/officeDocument/2006/relationships/image" Target="../media/image32.png"/><Relationship Id="rId1" Type="http://schemas.openxmlformats.org/officeDocument/2006/relationships/image" Target="../media/image63.webp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99" Type="http://schemas.openxmlformats.org/officeDocument/2006/relationships/tags" Target="../tags/tag419.xml"/><Relationship Id="rId98" Type="http://schemas.openxmlformats.org/officeDocument/2006/relationships/tags" Target="../tags/tag418.xml"/><Relationship Id="rId97" Type="http://schemas.openxmlformats.org/officeDocument/2006/relationships/tags" Target="../tags/tag417.xml"/><Relationship Id="rId96" Type="http://schemas.openxmlformats.org/officeDocument/2006/relationships/tags" Target="../tags/tag416.xml"/><Relationship Id="rId95" Type="http://schemas.openxmlformats.org/officeDocument/2006/relationships/tags" Target="../tags/tag415.xml"/><Relationship Id="rId94" Type="http://schemas.openxmlformats.org/officeDocument/2006/relationships/tags" Target="../tags/tag414.xml"/><Relationship Id="rId93" Type="http://schemas.openxmlformats.org/officeDocument/2006/relationships/tags" Target="../tags/tag413.xml"/><Relationship Id="rId92" Type="http://schemas.openxmlformats.org/officeDocument/2006/relationships/tags" Target="../tags/tag412.xml"/><Relationship Id="rId91" Type="http://schemas.openxmlformats.org/officeDocument/2006/relationships/tags" Target="../tags/tag411.xml"/><Relationship Id="rId90" Type="http://schemas.openxmlformats.org/officeDocument/2006/relationships/tags" Target="../tags/tag410.xml"/><Relationship Id="rId9" Type="http://schemas.openxmlformats.org/officeDocument/2006/relationships/tags" Target="../tags/tag329.xml"/><Relationship Id="rId89" Type="http://schemas.openxmlformats.org/officeDocument/2006/relationships/tags" Target="../tags/tag409.xml"/><Relationship Id="rId88" Type="http://schemas.openxmlformats.org/officeDocument/2006/relationships/tags" Target="../tags/tag408.xml"/><Relationship Id="rId87" Type="http://schemas.openxmlformats.org/officeDocument/2006/relationships/tags" Target="../tags/tag407.xml"/><Relationship Id="rId86" Type="http://schemas.openxmlformats.org/officeDocument/2006/relationships/tags" Target="../tags/tag406.xml"/><Relationship Id="rId85" Type="http://schemas.openxmlformats.org/officeDocument/2006/relationships/tags" Target="../tags/tag405.xml"/><Relationship Id="rId84" Type="http://schemas.openxmlformats.org/officeDocument/2006/relationships/tags" Target="../tags/tag404.xml"/><Relationship Id="rId83" Type="http://schemas.openxmlformats.org/officeDocument/2006/relationships/tags" Target="../tags/tag403.xml"/><Relationship Id="rId82" Type="http://schemas.openxmlformats.org/officeDocument/2006/relationships/tags" Target="../tags/tag402.xml"/><Relationship Id="rId81" Type="http://schemas.openxmlformats.org/officeDocument/2006/relationships/tags" Target="../tags/tag401.xml"/><Relationship Id="rId80" Type="http://schemas.openxmlformats.org/officeDocument/2006/relationships/tags" Target="../tags/tag400.xml"/><Relationship Id="rId8" Type="http://schemas.openxmlformats.org/officeDocument/2006/relationships/tags" Target="../tags/tag328.xml"/><Relationship Id="rId79" Type="http://schemas.openxmlformats.org/officeDocument/2006/relationships/tags" Target="../tags/tag399.xml"/><Relationship Id="rId78" Type="http://schemas.openxmlformats.org/officeDocument/2006/relationships/tags" Target="../tags/tag398.xml"/><Relationship Id="rId77" Type="http://schemas.openxmlformats.org/officeDocument/2006/relationships/tags" Target="../tags/tag397.xml"/><Relationship Id="rId76" Type="http://schemas.openxmlformats.org/officeDocument/2006/relationships/tags" Target="../tags/tag396.xml"/><Relationship Id="rId75" Type="http://schemas.openxmlformats.org/officeDocument/2006/relationships/tags" Target="../tags/tag395.xml"/><Relationship Id="rId74" Type="http://schemas.openxmlformats.org/officeDocument/2006/relationships/tags" Target="../tags/tag394.xml"/><Relationship Id="rId73" Type="http://schemas.openxmlformats.org/officeDocument/2006/relationships/tags" Target="../tags/tag393.xml"/><Relationship Id="rId72" Type="http://schemas.openxmlformats.org/officeDocument/2006/relationships/tags" Target="../tags/tag392.xml"/><Relationship Id="rId71" Type="http://schemas.openxmlformats.org/officeDocument/2006/relationships/tags" Target="../tags/tag391.xml"/><Relationship Id="rId70" Type="http://schemas.openxmlformats.org/officeDocument/2006/relationships/tags" Target="../tags/tag390.xml"/><Relationship Id="rId7" Type="http://schemas.openxmlformats.org/officeDocument/2006/relationships/tags" Target="../tags/tag327.xml"/><Relationship Id="rId69" Type="http://schemas.openxmlformats.org/officeDocument/2006/relationships/tags" Target="../tags/tag389.xml"/><Relationship Id="rId68" Type="http://schemas.openxmlformats.org/officeDocument/2006/relationships/tags" Target="../tags/tag388.xml"/><Relationship Id="rId67" Type="http://schemas.openxmlformats.org/officeDocument/2006/relationships/tags" Target="../tags/tag387.xml"/><Relationship Id="rId66" Type="http://schemas.openxmlformats.org/officeDocument/2006/relationships/tags" Target="../tags/tag386.xml"/><Relationship Id="rId65" Type="http://schemas.openxmlformats.org/officeDocument/2006/relationships/tags" Target="../tags/tag385.xml"/><Relationship Id="rId64" Type="http://schemas.openxmlformats.org/officeDocument/2006/relationships/tags" Target="../tags/tag384.xml"/><Relationship Id="rId63" Type="http://schemas.openxmlformats.org/officeDocument/2006/relationships/tags" Target="../tags/tag383.xml"/><Relationship Id="rId62" Type="http://schemas.openxmlformats.org/officeDocument/2006/relationships/tags" Target="../tags/tag382.xml"/><Relationship Id="rId61" Type="http://schemas.openxmlformats.org/officeDocument/2006/relationships/tags" Target="../tags/tag381.xml"/><Relationship Id="rId60" Type="http://schemas.openxmlformats.org/officeDocument/2006/relationships/tags" Target="../tags/tag380.xml"/><Relationship Id="rId6" Type="http://schemas.openxmlformats.org/officeDocument/2006/relationships/tags" Target="../tags/tag326.xml"/><Relationship Id="rId59" Type="http://schemas.openxmlformats.org/officeDocument/2006/relationships/tags" Target="../tags/tag379.xml"/><Relationship Id="rId58" Type="http://schemas.openxmlformats.org/officeDocument/2006/relationships/tags" Target="../tags/tag378.xml"/><Relationship Id="rId57" Type="http://schemas.openxmlformats.org/officeDocument/2006/relationships/tags" Target="../tags/tag377.xml"/><Relationship Id="rId56" Type="http://schemas.openxmlformats.org/officeDocument/2006/relationships/tags" Target="../tags/tag376.xml"/><Relationship Id="rId55" Type="http://schemas.openxmlformats.org/officeDocument/2006/relationships/tags" Target="../tags/tag375.xml"/><Relationship Id="rId54" Type="http://schemas.openxmlformats.org/officeDocument/2006/relationships/tags" Target="../tags/tag374.xml"/><Relationship Id="rId53" Type="http://schemas.openxmlformats.org/officeDocument/2006/relationships/tags" Target="../tags/tag373.xml"/><Relationship Id="rId52" Type="http://schemas.openxmlformats.org/officeDocument/2006/relationships/tags" Target="../tags/tag372.xml"/><Relationship Id="rId51" Type="http://schemas.openxmlformats.org/officeDocument/2006/relationships/tags" Target="../tags/tag371.xml"/><Relationship Id="rId50" Type="http://schemas.openxmlformats.org/officeDocument/2006/relationships/tags" Target="../tags/tag370.xml"/><Relationship Id="rId5" Type="http://schemas.openxmlformats.org/officeDocument/2006/relationships/tags" Target="../tags/tag325.xml"/><Relationship Id="rId49" Type="http://schemas.openxmlformats.org/officeDocument/2006/relationships/tags" Target="../tags/tag369.xml"/><Relationship Id="rId48" Type="http://schemas.openxmlformats.org/officeDocument/2006/relationships/tags" Target="../tags/tag368.xml"/><Relationship Id="rId47" Type="http://schemas.openxmlformats.org/officeDocument/2006/relationships/tags" Target="../tags/tag367.xml"/><Relationship Id="rId46" Type="http://schemas.openxmlformats.org/officeDocument/2006/relationships/tags" Target="../tags/tag366.xml"/><Relationship Id="rId45" Type="http://schemas.openxmlformats.org/officeDocument/2006/relationships/tags" Target="../tags/tag365.xml"/><Relationship Id="rId44" Type="http://schemas.openxmlformats.org/officeDocument/2006/relationships/tags" Target="../tags/tag364.xml"/><Relationship Id="rId43" Type="http://schemas.openxmlformats.org/officeDocument/2006/relationships/tags" Target="../tags/tag363.xml"/><Relationship Id="rId42" Type="http://schemas.openxmlformats.org/officeDocument/2006/relationships/tags" Target="../tags/tag362.xml"/><Relationship Id="rId41" Type="http://schemas.openxmlformats.org/officeDocument/2006/relationships/tags" Target="../tags/tag361.xml"/><Relationship Id="rId40" Type="http://schemas.openxmlformats.org/officeDocument/2006/relationships/tags" Target="../tags/tag360.xml"/><Relationship Id="rId4" Type="http://schemas.openxmlformats.org/officeDocument/2006/relationships/tags" Target="../tags/tag324.xml"/><Relationship Id="rId39" Type="http://schemas.openxmlformats.org/officeDocument/2006/relationships/tags" Target="../tags/tag359.xml"/><Relationship Id="rId38" Type="http://schemas.openxmlformats.org/officeDocument/2006/relationships/tags" Target="../tags/tag358.xml"/><Relationship Id="rId37" Type="http://schemas.openxmlformats.org/officeDocument/2006/relationships/tags" Target="../tags/tag357.xml"/><Relationship Id="rId36" Type="http://schemas.openxmlformats.org/officeDocument/2006/relationships/tags" Target="../tags/tag356.xml"/><Relationship Id="rId35" Type="http://schemas.openxmlformats.org/officeDocument/2006/relationships/tags" Target="../tags/tag355.xml"/><Relationship Id="rId34" Type="http://schemas.openxmlformats.org/officeDocument/2006/relationships/tags" Target="../tags/tag354.xml"/><Relationship Id="rId33" Type="http://schemas.openxmlformats.org/officeDocument/2006/relationships/tags" Target="../tags/tag353.xml"/><Relationship Id="rId32" Type="http://schemas.openxmlformats.org/officeDocument/2006/relationships/tags" Target="../tags/tag352.xml"/><Relationship Id="rId31" Type="http://schemas.openxmlformats.org/officeDocument/2006/relationships/tags" Target="../tags/tag351.xml"/><Relationship Id="rId30" Type="http://schemas.openxmlformats.org/officeDocument/2006/relationships/tags" Target="../tags/tag350.xml"/><Relationship Id="rId3" Type="http://schemas.openxmlformats.org/officeDocument/2006/relationships/tags" Target="../tags/tag323.xml"/><Relationship Id="rId29" Type="http://schemas.openxmlformats.org/officeDocument/2006/relationships/tags" Target="../tags/tag349.xml"/><Relationship Id="rId28" Type="http://schemas.openxmlformats.org/officeDocument/2006/relationships/tags" Target="../tags/tag348.xml"/><Relationship Id="rId27" Type="http://schemas.openxmlformats.org/officeDocument/2006/relationships/tags" Target="../tags/tag347.xml"/><Relationship Id="rId26" Type="http://schemas.openxmlformats.org/officeDocument/2006/relationships/tags" Target="../tags/tag346.xml"/><Relationship Id="rId25" Type="http://schemas.openxmlformats.org/officeDocument/2006/relationships/tags" Target="../tags/tag345.xml"/><Relationship Id="rId24" Type="http://schemas.openxmlformats.org/officeDocument/2006/relationships/tags" Target="../tags/tag344.xml"/><Relationship Id="rId23" Type="http://schemas.openxmlformats.org/officeDocument/2006/relationships/tags" Target="../tags/tag343.xml"/><Relationship Id="rId22" Type="http://schemas.openxmlformats.org/officeDocument/2006/relationships/tags" Target="../tags/tag342.xml"/><Relationship Id="rId21" Type="http://schemas.openxmlformats.org/officeDocument/2006/relationships/tags" Target="../tags/tag341.xml"/><Relationship Id="rId20" Type="http://schemas.openxmlformats.org/officeDocument/2006/relationships/tags" Target="../tags/tag340.xml"/><Relationship Id="rId2" Type="http://schemas.openxmlformats.org/officeDocument/2006/relationships/tags" Target="../tags/tag322.xml"/><Relationship Id="rId19" Type="http://schemas.openxmlformats.org/officeDocument/2006/relationships/tags" Target="../tags/tag339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37.xml"/><Relationship Id="rId116" Type="http://schemas.openxmlformats.org/officeDocument/2006/relationships/tags" Target="../tags/tag436.xml"/><Relationship Id="rId115" Type="http://schemas.openxmlformats.org/officeDocument/2006/relationships/tags" Target="../tags/tag435.xml"/><Relationship Id="rId114" Type="http://schemas.openxmlformats.org/officeDocument/2006/relationships/tags" Target="../tags/tag434.xml"/><Relationship Id="rId113" Type="http://schemas.openxmlformats.org/officeDocument/2006/relationships/tags" Target="../tags/tag433.xml"/><Relationship Id="rId112" Type="http://schemas.openxmlformats.org/officeDocument/2006/relationships/tags" Target="../tags/tag432.xml"/><Relationship Id="rId111" Type="http://schemas.openxmlformats.org/officeDocument/2006/relationships/tags" Target="../tags/tag431.xml"/><Relationship Id="rId110" Type="http://schemas.openxmlformats.org/officeDocument/2006/relationships/tags" Target="../tags/tag430.xml"/><Relationship Id="rId11" Type="http://schemas.openxmlformats.org/officeDocument/2006/relationships/tags" Target="../tags/tag331.xml"/><Relationship Id="rId109" Type="http://schemas.openxmlformats.org/officeDocument/2006/relationships/tags" Target="../tags/tag429.xml"/><Relationship Id="rId108" Type="http://schemas.openxmlformats.org/officeDocument/2006/relationships/tags" Target="../tags/tag428.xml"/><Relationship Id="rId107" Type="http://schemas.openxmlformats.org/officeDocument/2006/relationships/tags" Target="../tags/tag427.xml"/><Relationship Id="rId106" Type="http://schemas.openxmlformats.org/officeDocument/2006/relationships/tags" Target="../tags/tag426.xml"/><Relationship Id="rId105" Type="http://schemas.openxmlformats.org/officeDocument/2006/relationships/tags" Target="../tags/tag425.xml"/><Relationship Id="rId104" Type="http://schemas.openxmlformats.org/officeDocument/2006/relationships/tags" Target="../tags/tag424.xml"/><Relationship Id="rId103" Type="http://schemas.openxmlformats.org/officeDocument/2006/relationships/tags" Target="../tags/tag423.xml"/><Relationship Id="rId102" Type="http://schemas.openxmlformats.org/officeDocument/2006/relationships/tags" Target="../tags/tag422.xml"/><Relationship Id="rId101" Type="http://schemas.openxmlformats.org/officeDocument/2006/relationships/tags" Target="../tags/tag421.xml"/><Relationship Id="rId100" Type="http://schemas.openxmlformats.org/officeDocument/2006/relationships/tags" Target="../tags/tag420.xml"/><Relationship Id="rId10" Type="http://schemas.openxmlformats.org/officeDocument/2006/relationships/tags" Target="../tags/tag330.xml"/><Relationship Id="rId1" Type="http://schemas.openxmlformats.org/officeDocument/2006/relationships/image" Target="../media/image10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0.webp"/><Relationship Id="rId6" Type="http://schemas.openxmlformats.org/officeDocument/2006/relationships/image" Target="../media/image69.webp"/><Relationship Id="rId5" Type="http://schemas.openxmlformats.org/officeDocument/2006/relationships/image" Target="../media/image68.webp"/><Relationship Id="rId4" Type="http://schemas.openxmlformats.org/officeDocument/2006/relationships/image" Target="../media/image67.png"/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webp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microsoft.com/office/2007/relationships/media" Target="../media/audio5.wav"/><Relationship Id="rId3" Type="http://schemas.openxmlformats.org/officeDocument/2006/relationships/audio" Target="../media/audio5.wav"/><Relationship Id="rId2" Type="http://schemas.openxmlformats.org/officeDocument/2006/relationships/image" Target="../media/image8.png"/><Relationship Id="rId1" Type="http://schemas.openxmlformats.org/officeDocument/2006/relationships/image" Target="../media/image71.webp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1.webp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1.webp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1.webp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1.webp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webp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6.web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48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四合院</a:t>
              </a:r>
              <a:endParaRPr lang="zh-CN" altLang="en-US" sz="48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quadrangle courtyard</a:t>
              </a:r>
              <a:endParaRPr lang="en-US" altLang="zh-CN" kern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sz="3600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sì hé yuàn</a:t>
            </a:r>
            <a:endParaRPr lang="en-US" altLang="zh-CN" sz="3600" kern="1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组合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v./n. to combine; combination</a:t>
              </a:r>
              <a:endParaRPr lang="en-US" altLang="zh-CN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>
              <a:buNone/>
            </a:pPr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zū hé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民居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n. civilian dwelling</a:t>
              </a:r>
              <a:endPara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4280" y="874395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mín jū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建筑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n. building, architecture</a:t>
              </a:r>
              <a:endParaRPr lang="en-US" altLang="zh-CN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>
              <a:buNone/>
            </a:pPr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jiàn zhù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780790"/>
            <a:chOff x="4717" y="1909"/>
            <a:chExt cx="3511" cy="5954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形式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n. form, mode</a:t>
              </a:r>
              <a:endPara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603625" y="4377690"/>
            <a:ext cx="222948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xíang shì</a:t>
            </a:r>
            <a:endParaRPr lang="en-US" altLang="zh-CN" sz="36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ctr" eaLnBrk="1"/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方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adj. square</a:t>
              </a:r>
              <a:endParaRPr lang="en-US" altLang="zh-CN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4429125"/>
            <a:ext cx="2754630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fāng</a:t>
            </a:r>
            <a:endParaRPr lang="en-US" altLang="zh-CN" sz="36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ctr" eaLnBrk="1"/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473450"/>
            <a:chOff x="4717" y="1909"/>
            <a:chExt cx="3511" cy="547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广泛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adj. wide, extensive</a:t>
              </a:r>
              <a:endPara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03435" y="4382135"/>
            <a:ext cx="2625090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guǎng fàn</a:t>
            </a:r>
            <a:endParaRPr lang="en-US" altLang="zh-CN" sz="36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ctr" eaLnBrk="1"/>
            <a:endParaRPr lang="en-US" altLang="zh-CN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2615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658409"/>
            <a:ext cx="3777553" cy="1260666"/>
            <a:chOff x="12466" y="1522"/>
            <a:chExt cx="2942" cy="1924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522"/>
              <a:ext cx="2942" cy="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yàng shì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样式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n. style, pattern</a:t>
              </a:r>
              <a:endParaRPr lang="en-US" altLang="zh-CN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31444" y="574788"/>
            <a:ext cx="3794307" cy="1753058"/>
            <a:chOff x="12453" y="1315"/>
            <a:chExt cx="2955" cy="2506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53" y="1315"/>
              <a:ext cx="2942" cy="2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dài biǎo</a:t>
              </a:r>
              <a:r>
                <a:rPr lang="en-US" sz="3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代表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en-US" altLang="zh-CN" sz="20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n./v. typical case</a:t>
              </a:r>
              <a:r>
                <a:rPr lang="zh-CN" altLang="en-US" sz="20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；</a:t>
              </a:r>
              <a:r>
                <a:rPr lang="en-US" altLang="zh-CN" sz="20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 to represent</a:t>
              </a:r>
              <a:endParaRPr lang="en-US" altLang="zh-CN" sz="2000" b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lvl="0" algn="ctr">
                <a:buClrTx/>
                <a:buSzTx/>
                <a:buFontTx/>
                <a:defRPr/>
              </a:pPr>
              <a:endParaRPr lang="en-US" altLang="zh-CN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196123" y="611888"/>
            <a:ext cx="3846889" cy="1353054"/>
            <a:chOff x="12412" y="1451"/>
            <a:chExt cx="2996" cy="2065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12" y="1451"/>
              <a:ext cx="2942" cy="2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bìng liè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并列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altLang="zh-CN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v. to stand side by side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30791" y="702310"/>
            <a:ext cx="3812221" cy="1568625"/>
            <a:chOff x="12439" y="1589"/>
            <a:chExt cx="2969" cy="2394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39" y="1589"/>
              <a:ext cx="2942" cy="2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zǔ chéng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组成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v. to form; to constitue</a:t>
              </a:r>
              <a:endParaRPr lang="en-US" altLang="zh-CN" sz="2000" b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lvl="0" algn="ctr">
                <a:buClrTx/>
                <a:buSzTx/>
                <a:buFontTx/>
                <a:defRPr/>
              </a:pPr>
              <a:endParaRPr lang="en-US" altLang="zh-CN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104958" y="702310"/>
            <a:ext cx="4099839" cy="1568625"/>
            <a:chOff x="12341" y="1589"/>
            <a:chExt cx="3193" cy="2394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341" y="1589"/>
              <a:ext cx="3193" cy="2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zhǎng bèi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长辈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en-US" altLang="zh-CN" sz="20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n. senior member of a family</a:t>
              </a:r>
              <a:endParaRPr lang="en-US" altLang="zh-CN" sz="2000" b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lvl="0" algn="ctr">
                <a:buClrTx/>
                <a:buSzTx/>
                <a:buFontTx/>
                <a:defRPr/>
              </a:pPr>
              <a:endParaRPr lang="en-US" altLang="zh-CN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Lenovo\Desktop\新建文件夹\具备.jpg具备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60360" y="2025333"/>
            <a:ext cx="3020060" cy="22466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2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jù bèi</a:t>
            </a:r>
            <a:endParaRPr lang="en-US" altLang="zh-CN" sz="32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具备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v. to have; to possess</a:t>
            </a:r>
            <a:endParaRPr lang="en-US" altLang="zh-CN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细黑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Lenovo\Desktop\新建文件夹\日常.jpg日常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498080" y="913130"/>
            <a:ext cx="3404870" cy="34055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34618" y="4392295"/>
            <a:ext cx="3971290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2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rì cháng</a:t>
            </a:r>
            <a:endParaRPr lang="en-US" altLang="zh-CN" sz="32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日常</a:t>
            </a: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adj. day-to-day, daily</a:t>
            </a:r>
            <a:endParaRPr lang="zh-CN" sz="24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并列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stand side by side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bìng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liè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长辈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senior member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of a family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zhǎng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bèi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样式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style, pattern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4280" y="874395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yàng shì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组成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form; to constitue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chéng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4088765"/>
            <a:chOff x="4717" y="1909"/>
            <a:chExt cx="3511" cy="6439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代表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n./v. typical case;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      to representide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603625" y="437769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dài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biǎo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具备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have; to possess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jù bèi</a:t>
            </a:r>
            <a:endParaRPr lang="en-US" altLang="zh-CN" sz="36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ctr" eaLnBrk="1"/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780790"/>
            <a:chOff x="4717" y="1909"/>
            <a:chExt cx="3511" cy="5954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日常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day-to-day, daily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rì cháng</a:t>
            </a:r>
            <a:endParaRPr lang="en-US" altLang="zh-CN" sz="36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ctr" eaLnBrk="1"/>
            <a:endParaRPr lang="en-US" altLang="zh-CN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066681"/>
            <a:chOff x="7787" y="3144"/>
            <a:chExt cx="5660" cy="229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所谓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形容词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表示通常所说的，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多用于提出需要解释的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词语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很多时候，烦恼是自己找来的，这就是</a:t>
              </a:r>
              <a:r>
                <a:rPr lang="zh-CN" altLang="en-US" sz="24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所谓</a:t>
              </a: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的“自寻烦恼”。</a:t>
              </a:r>
              <a:endPara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4048760"/>
            <a:ext cx="8538845" cy="1030791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10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4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所谓</a:t>
              </a: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四合</a:t>
              </a:r>
              <a:r>
                <a:rPr lang="zh-CN" altLang="en-US" sz="24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院，“四”指东、西、南、北四面，“合”就是四面房屋围在一起，中间形成一个方形的院子。</a:t>
              </a:r>
              <a:endParaRPr lang="zh-CN" altLang="en-US" sz="24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C:\Users\Lenovo\Desktop\新建文件夹\所谓1.jpg所谓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09415" y="478155"/>
            <a:ext cx="1807210" cy="1775460"/>
          </a:xfrm>
          <a:prstGeom prst="rect">
            <a:avLst/>
          </a:prstGeom>
        </p:spPr>
      </p:pic>
      <p:pic>
        <p:nvPicPr>
          <p:cNvPr id="3" name="图片 2" descr="C:\Users\Lenovo\Desktop\新建文件夹\所谓2.jpg所谓2"/>
          <p:cNvPicPr>
            <a:picLocks noChangeAspect="1"/>
          </p:cNvPicPr>
          <p:nvPr/>
        </p:nvPicPr>
        <p:blipFill>
          <a:blip r:embed="rId3">
            <a:alphaModFix amt="58000"/>
          </a:blip>
          <a:srcRect/>
          <a:stretch>
            <a:fillRect/>
          </a:stretch>
        </p:blipFill>
        <p:spPr>
          <a:xfrm>
            <a:off x="6365240" y="5080000"/>
            <a:ext cx="2502535" cy="177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所谓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指某些人所说的，多表示不同意、不承认。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他所谓的“新闻”，其实我们早就知道了！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937000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现在市场上所谓的“健康食品”其实没有统一的标准。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C:\Users\Lenovo\Desktop\新建文件夹\所谓4.jpg所谓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05830" y="4765675"/>
            <a:ext cx="3066415" cy="1979930"/>
          </a:xfrm>
          <a:prstGeom prst="rect">
            <a:avLst/>
          </a:prstGeom>
        </p:spPr>
      </p:pic>
      <p:pic>
        <p:nvPicPr>
          <p:cNvPr id="6" name="图片 5" descr="C:\Users\Lenovo\Desktop\新建文件夹\所谓3.jpg所谓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45815" y="770255"/>
            <a:ext cx="2212340" cy="14763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1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则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量词—用于成篇或成条的短小文字。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在第七课，我们学习了两则成语故事。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1030791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6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今天的报纸上有一则非常重要的新闻。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C:\Users\Lenovo\Desktop\新建文件夹\则1.jpg则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83305" y="475615"/>
            <a:ext cx="2642235" cy="1778000"/>
          </a:xfrm>
          <a:prstGeom prst="rect">
            <a:avLst/>
          </a:prstGeom>
        </p:spPr>
      </p:pic>
      <p:pic>
        <p:nvPicPr>
          <p:cNvPr id="3" name="图片 2" descr="C:\Users\Lenovo\Desktop\新建文件夹\则2.jpg则2"/>
          <p:cNvPicPr>
            <a:picLocks noChangeAspect="1"/>
          </p:cNvPicPr>
          <p:nvPr/>
        </p:nvPicPr>
        <p:blipFill>
          <a:blip r:embed="rId3">
            <a:alphaModFix amt="58000"/>
          </a:blip>
          <a:srcRect/>
          <a:stretch>
            <a:fillRect/>
          </a:stretch>
        </p:blipFill>
        <p:spPr>
          <a:xfrm>
            <a:off x="7499985" y="4271645"/>
            <a:ext cx="1825625" cy="24422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1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则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连词—常见结构为“A......,(而)B则……”表示前后两项的对比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C:\Users\Lenovo\Desktop\新建文件夹\则4.jpg则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72810" y="4953000"/>
            <a:ext cx="2894965" cy="1864995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猫享受独处的快乐，而狗则是希望和别人分享快乐。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106930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532"/>
              <a:ext cx="13446" cy="1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有的人家喜欢种草、养花、种竹子，有的人家则喜欢用大盆养金鱼。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6" name="图片 5" descr="C:\Users\Lenovo\Desktop\新建文件夹\则3.jpg则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65195" y="627380"/>
            <a:ext cx="1973580" cy="1762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066681"/>
            <a:chOff x="7787" y="3144"/>
            <a:chExt cx="5660" cy="229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则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表示因果关系，常用于书面语，相当于口语中的“就”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北京的冬天，有风则寒，无风则暖。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1159329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1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“欲速则不达”，人生不能总是要求“快”，其实，“慢”也是一种生活的艺术。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C:\Users\Lenovo\Desktop\新建文件夹\则5.jpg则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00450" y="358775"/>
            <a:ext cx="2642235" cy="1894840"/>
          </a:xfrm>
          <a:prstGeom prst="rect">
            <a:avLst/>
          </a:prstGeom>
        </p:spPr>
      </p:pic>
      <p:pic>
        <p:nvPicPr>
          <p:cNvPr id="3" name="图片 2" descr="C:\Users\Lenovo\Desktop\新建文件夹\则6.jpg则6"/>
          <p:cNvPicPr>
            <a:picLocks noChangeAspect="1"/>
          </p:cNvPicPr>
          <p:nvPr/>
        </p:nvPicPr>
        <p:blipFill>
          <a:blip r:embed="rId3">
            <a:alphaModFix amt="58000"/>
          </a:blip>
          <a:srcRect/>
          <a:stretch>
            <a:fillRect/>
          </a:stretch>
        </p:blipFill>
        <p:spPr>
          <a:xfrm>
            <a:off x="7153275" y="5080635"/>
            <a:ext cx="2339975" cy="1777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对错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685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rue or false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5735" y="147828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5735" y="148082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5735" y="148082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937260" y="1520190"/>
            <a:ext cx="110026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所谓烦恼，其实很多时候都是自己找来的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8275" y="256667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68275" y="256921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8275" y="2569210"/>
            <a:ext cx="852170" cy="889000"/>
            <a:chOff x="584" y="3246"/>
            <a:chExt cx="1342" cy="1400"/>
          </a:xfrm>
        </p:grpSpPr>
        <p:sp>
          <p:nvSpPr>
            <p:cNvPr id="17" name="椭圆 1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8" name="图片 17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9" name="文本框 7"/>
          <p:cNvSpPr txBox="1"/>
          <p:nvPr/>
        </p:nvSpPr>
        <p:spPr>
          <a:xfrm>
            <a:off x="939800" y="2608580"/>
            <a:ext cx="1085151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烦恼所谓，其实很多时候都是自己找来的。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165735" y="402971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165735" y="4032250"/>
            <a:ext cx="1177163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65735" y="4032250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930910" y="4071620"/>
            <a:ext cx="10860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猫喜欢自己玩儿，但是则狗喜欢和别人一起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68275" y="510032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68275" y="5102860"/>
            <a:ext cx="1177163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68275" y="510286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930910" y="5158740"/>
            <a:ext cx="1112964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猫喜欢自己玩儿，但是狗则喜欢和别人一起。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894948 -0.0007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89276 -0.00175926 " pathEditMode="relative" rAng="0" ptsTypes="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893385 0.00138889 " pathEditMode="relative" rAng="0" ptsTypes="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893385 0.00138889 " pathEditMode="relative" rAng="0" ptsTypes="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95" grpId="0" bldLvl="0" animBg="1"/>
      <p:bldP spid="2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对错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685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rue or false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5735" y="147828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5735" y="148082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5735" y="148082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939800" y="1643380"/>
            <a:ext cx="1100264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我可以选择这样的生活，你则不能，这就是我和你的区别。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8275" y="2566670"/>
            <a:ext cx="1176909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68275" y="2569210"/>
            <a:ext cx="1176909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8275" y="2569210"/>
            <a:ext cx="852170" cy="889000"/>
            <a:chOff x="584" y="3246"/>
            <a:chExt cx="1342" cy="1400"/>
          </a:xfrm>
        </p:grpSpPr>
        <p:sp>
          <p:nvSpPr>
            <p:cNvPr id="17" name="椭圆 1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8" name="图片 17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9" name="文本框 7"/>
          <p:cNvSpPr txBox="1"/>
          <p:nvPr/>
        </p:nvSpPr>
        <p:spPr>
          <a:xfrm>
            <a:off x="939800" y="2743200"/>
            <a:ext cx="1085151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我可以选择这样的生活，则你不能，这就是我和你的区别。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894948 -0.0007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89276 -0.00175926 " pathEditMode="relative" rAng="0" ptsTypes="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-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22985" y="107061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</a:t>
            </a: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“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所谓</a:t>
            </a: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”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完成句子或对话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76705" y="2748915"/>
            <a:ext cx="794258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1.四面房屋围在一起，中间形成一个方形的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院子，___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__。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76705" y="4274820"/>
            <a:ext cx="896620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.A: 这么长时间没回家了，回去后感觉怎么样？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B: __________________________。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22985" y="107061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</a:t>
            </a: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“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则</a:t>
            </a: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”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完成句子或对话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76705" y="2748915"/>
            <a:ext cx="694944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1.A: 最近你读了什么有意思的书吗？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B: __________________________。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76705" y="4274820"/>
            <a:ext cx="8966200" cy="18630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.A: 你知道中国北方人和南方人吃饭的习惯有什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么不同吗？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B: __________________________。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十四课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14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2235"/>
            <a:ext cx="9659087" cy="2916646"/>
            <a:chOff x="1893" y="4051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1"/>
              <a:ext cx="15211" cy="4593"/>
              <a:chOff x="-96" y="3660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75" y="3660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3"/>
                <a:ext cx="18916" cy="2934"/>
                <a:chOff x="3051" y="4493"/>
                <a:chExt cx="18916" cy="293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14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387" y="6525"/>
                    <a:ext cx="10542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altLang="zh-CN" sz="2400">
                        <a:solidFill>
                          <a:srgbClr val="212122"/>
                        </a:solidFill>
                        <a:sym typeface="Helvetica Light"/>
                      </a:rPr>
                      <a:t>Quadrangle Courtyards in Beijing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3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14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北京的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四合院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Lenovo\Desktop\新建文件夹\四合院4.jpg四合院4"/>
          <p:cNvPicPr>
            <a:picLocks noChangeAspect="1"/>
          </p:cNvPicPr>
          <p:nvPr/>
        </p:nvPicPr>
        <p:blipFill>
          <a:blip r:embed="rId2"/>
          <a:srcRect b="8830"/>
          <a:stretch>
            <a:fillRect/>
          </a:stretch>
        </p:blipFill>
        <p:spPr>
          <a:xfrm>
            <a:off x="3879850" y="2142490"/>
            <a:ext cx="4471670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一个四合院里住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多少人？</a:t>
              </a:r>
              <a:endParaRPr lang="zh-CN" altLang="en-US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5195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8756" y="136415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85160" y="1461770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夫妻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关系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85160" y="2702560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通常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常常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异同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85160" y="1849120"/>
            <a:ext cx="646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 smtClean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了解并掌握“所谓、则、为...</a:t>
            </a:r>
            <a:r>
              <a: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所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...</a:t>
            </a:r>
            <a:r>
              <a: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起”的意义和用法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85160" y="2253615"/>
            <a:ext cx="8983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了解并掌握“功能、创造、矛盾、日常、日子、广泛、组合、充分”等词语的搭配</a:t>
            </a:r>
            <a:endParaRPr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7553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熟悉并掌握“建筑、形式、方、样式、代表、组成、长辈、具备、接待、空间、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竹子、因而、关闭、打交道、令、亲切、劳动、人民、浓”等本课其他重点五级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大纲词语的意义和用法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84981" y="4108776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10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意义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8869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）本课介绍了北京的传统建筑一 四合院。要求学生阅读理解课文，掌握文章大意，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并能运用所学词语、语言点介绍四合院的特点。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86442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建筑与旅游，并完成命题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写作。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6246" y="7159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84981" y="4535496"/>
            <a:ext cx="66979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建筑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用法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空间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753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kōng jiān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空间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space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厢房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xiāng fáng</a:t>
              </a:r>
              <a:endParaRPr lang="en-US" altLang="zh-CN" sz="54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厢房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 wing room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起居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62" y="369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qǐ jū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起居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daily life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接待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jiē dài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接待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receive(sb.)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功能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397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gōng néng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功能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function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走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zǒu láng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走廊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 corridor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种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zhòng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种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plant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58765" y="937260"/>
            <a:ext cx="6557089" cy="706755"/>
            <a:chOff x="4871" y="1005"/>
            <a:chExt cx="3187" cy="1113"/>
          </a:xfrm>
        </p:grpSpPr>
        <p:sp>
          <p:nvSpPr>
            <p:cNvPr id="43" name="圆角矩形 42"/>
            <p:cNvSpPr/>
            <p:nvPr/>
          </p:nvSpPr>
          <p:spPr>
            <a:xfrm>
              <a:off x="4871" y="1046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935" y="1005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接待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功能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厢房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走廊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这套房子是_____，夏天太热，我不喜欢。</a:t>
              </a:r>
              <a:endParaRPr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你们谁有空来______一下客人。</a:t>
              </a:r>
              <a:endParaRPr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我的父母热衷于____花、种菜这样的工作。</a:t>
              </a:r>
              <a:endParaRPr lang="zh-CN" altLang="en-US"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654675" y="369062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接待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38345" y="54959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种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61460" y="213804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厢房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这里不能吸烟，请您去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______</a:t>
              </a:r>
              <a:r>
                <a:rPr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上抽吧。</a:t>
              </a:r>
              <a:endParaRPr lang="zh-CN" altLang="en-US" sz="4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917690" y="2597785"/>
            <a:ext cx="19951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走廊</a:t>
            </a:r>
            <a:endParaRPr lang="zh-CN" altLang="en-US" sz="40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349885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sz="4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 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这款手机______很全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，价格也合理，是不错的选择。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2745105" y="4429125"/>
            <a:ext cx="19951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功能</a:t>
            </a:r>
            <a:endParaRPr lang="zh-CN" altLang="en-US" sz="40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71240" y="1061720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接待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功能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厢房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走廊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2615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99075"/>
            <a:chOff x="12466" y="1589"/>
            <a:chExt cx="2942" cy="1830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589"/>
              <a:ext cx="2942" cy="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zhú zi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竹子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n. bamboo</a:t>
              </a:r>
              <a:endParaRPr lang="en-US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2615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30791" y="672825"/>
            <a:ext cx="3812221" cy="1229870"/>
            <a:chOff x="12439" y="1544"/>
            <a:chExt cx="2969" cy="1877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39" y="1544"/>
              <a:ext cx="2942" cy="1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jīn  yú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金鱼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n. goldfish</a:t>
              </a:r>
              <a:endParaRPr 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2615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30791" y="702310"/>
            <a:ext cx="3812221" cy="1229870"/>
            <a:chOff x="12439" y="1589"/>
            <a:chExt cx="2969" cy="1877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39" y="1589"/>
              <a:ext cx="2942" cy="1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chuàng zào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创造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v. to create</a:t>
              </a:r>
              <a:endParaRPr 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2615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260667"/>
            <a:chOff x="12466" y="1589"/>
            <a:chExt cx="2942" cy="1924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589"/>
              <a:ext cx="2942" cy="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qíng qù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情趣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n. emotional appeal</a:t>
              </a:r>
              <a:endPara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2615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229871"/>
            <a:chOff x="12466" y="1589"/>
            <a:chExt cx="2942" cy="1877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589"/>
              <a:ext cx="2942" cy="1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yīn’ér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因而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conj. therefore</a:t>
              </a:r>
              <a:endParaRPr 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Lenovo\Desktop\新建文件夹\关闭.jpg关闭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687945" y="2025650"/>
            <a:ext cx="2887980" cy="22466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guān bì</a:t>
            </a:r>
            <a:endParaRPr 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关闭</a:t>
            </a:r>
            <a:r>
              <a:rPr lang="en-US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endParaRPr lang="en-US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v. to close, to shut</a:t>
            </a:r>
            <a:endParaRPr lang="en-US"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Lenovo\Desktop\新建文件夹\封闭.jpg封闭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687945" y="2065973"/>
            <a:ext cx="2887980" cy="21659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fēng bì</a:t>
            </a:r>
            <a:endParaRPr 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封闭</a:t>
            </a:r>
            <a:endParaRPr lang="en-US" sz="5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v. to close, to seal</a:t>
            </a:r>
            <a:endParaRPr lang="en-US"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14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组合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组成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手机已经成为人们生活中的重要______部分。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070553" y="13239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组成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广泛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广大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754110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他的兴趣爱好非常______，跟谁都能聊到一块儿。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490548" y="137606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广泛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反而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因而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他坚持锻炼，_____身体很好。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983308" y="137606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因而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情趣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兴趣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他是一个很懂__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___的人，非常浪漫。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357198" y="12681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zh-CN" altLang="en-US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情趣</a:t>
            </a:r>
            <a:endParaRPr lang="zh-CN" altLang="en-US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封闭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关闭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900366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这个地方很快就要_____了，不知道什么时候重开。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537538" y="1329710"/>
            <a:ext cx="1561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28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关闭</a:t>
            </a:r>
            <a:endParaRPr lang="zh-CN" altLang="es-ES_tradnl" sz="28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237490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066683"/>
            <a:chOff x="7787" y="3144"/>
            <a:chExt cx="5660" cy="229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为</a:t>
              </a:r>
              <a:r>
                <a:rPr lang="en-US" alt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...</a:t>
              </a:r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所</a:t>
              </a:r>
              <a:r>
                <a:rPr lang="en-US" alt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...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固定结构，多用于书面语，此处“为”表示“被”的意思。</a:t>
              </a:r>
              <a:endParaRPr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0" y="1594485"/>
            <a:ext cx="8538845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认识她的人，没有人不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为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她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认真的工作态度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所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感动。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-635" y="2971800"/>
            <a:ext cx="8538845" cy="829310"/>
            <a:chOff x="518" y="3425"/>
            <a:chExt cx="13447" cy="130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有了科学，大自然就可以更好地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为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人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所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用。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老师"/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8168005" y="297180"/>
            <a:ext cx="1828800" cy="2134870"/>
          </a:xfrm>
          <a:prstGeom prst="rect">
            <a:avLst/>
          </a:prstGeom>
        </p:spPr>
      </p:pic>
      <p:pic>
        <p:nvPicPr>
          <p:cNvPr id="6" name="图片 5" descr="C:\Users\Lenovo\Desktop\新建文件夹\科学.jpg科学"/>
          <p:cNvPicPr>
            <a:picLocks noChangeAspect="1"/>
          </p:cNvPicPr>
          <p:nvPr/>
        </p:nvPicPr>
        <p:blipFill>
          <a:blip r:embed="rId3">
            <a:alphaModFix amt="79000"/>
          </a:blip>
          <a:srcRect/>
          <a:stretch>
            <a:fillRect/>
          </a:stretch>
        </p:blipFill>
        <p:spPr>
          <a:xfrm>
            <a:off x="7508875" y="2901633"/>
            <a:ext cx="2157730" cy="14008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635" y="4348979"/>
            <a:ext cx="8538845" cy="2128656"/>
            <a:chOff x="518" y="2370"/>
            <a:chExt cx="13447" cy="2361"/>
          </a:xfrm>
        </p:grpSpPr>
        <p:sp>
          <p:nvSpPr>
            <p:cNvPr id="7" name="圆角矩形 6"/>
            <p:cNvSpPr/>
            <p:nvPr/>
          </p:nvSpPr>
          <p:spPr>
            <a:xfrm>
              <a:off x="518" y="2387"/>
              <a:ext cx="13447" cy="234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8" y="2370"/>
              <a:ext cx="13446" cy="2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院子不仅拉近了人与自然的关系，也让家里人在此得到了感情的交流，对创造生活情趣起了很大作用，因而最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为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人们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所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喜爱。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院子"/>
          <p:cNvPicPr>
            <a:picLocks noChangeAspect="1"/>
          </p:cNvPicPr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>
            <a:off x="7273925" y="5652135"/>
            <a:ext cx="2015490" cy="11925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2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起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动词—“动词+起”表示连接、结合和固定。</a:t>
              </a:r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10360"/>
            <a:ext cx="8538845" cy="883920"/>
            <a:chOff x="518" y="2814"/>
            <a:chExt cx="13447" cy="1392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9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962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拉</a:t>
              </a:r>
              <a:r>
                <a:rPr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起</a:t>
              </a:r>
              <a:r>
                <a:rPr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手，我们就是好朋友。</a:t>
              </a:r>
              <a:endParaRPr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83845" y="3041015"/>
            <a:ext cx="8630920" cy="1216025"/>
            <a:chOff x="518" y="3426"/>
            <a:chExt cx="13592" cy="191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91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664" y="3574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只要关闭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起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大门，四合院内便形成一个封闭式的小环境。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 descr="家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95" y="575310"/>
            <a:ext cx="2263775" cy="226758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6855" y="4964430"/>
            <a:ext cx="8630920" cy="1216025"/>
            <a:chOff x="518" y="3426"/>
            <a:chExt cx="13592" cy="1915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91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4" y="3574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对公司来说，最重要的是建立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起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一套行之有效的制度。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10" name="图片 9" descr="四合院内"/>
          <p:cNvPicPr>
            <a:picLocks noChangeAspect="1"/>
          </p:cNvPicPr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5377815" y="3749675"/>
            <a:ext cx="1714500" cy="1135380"/>
          </a:xfrm>
          <a:prstGeom prst="rect">
            <a:avLst/>
          </a:prstGeom>
        </p:spPr>
      </p:pic>
      <p:pic>
        <p:nvPicPr>
          <p:cNvPr id="11" name="图片 10" descr="奖励惩罚"/>
          <p:cNvPicPr>
            <a:picLocks noChangeAspect="1"/>
          </p:cNvPicPr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6786245" y="5701030"/>
            <a:ext cx="1816100" cy="10877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92590" y="3193415"/>
            <a:ext cx="2837180" cy="1691821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通常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常常</a:t>
              </a:r>
              <a:endParaRPr lang="zh-CN" altLang="en-US" sz="4400" b="1" kern="100" dirty="0">
                <a:solidFill>
                  <a:schemeClr val="tx2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7490" y="2700655"/>
            <a:ext cx="8860155" cy="883920"/>
            <a:chOff x="518" y="2814"/>
            <a:chExt cx="13953" cy="1392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9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962"/>
              <a:ext cx="1395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</a:t>
              </a:r>
              <a:r>
                <a:rPr lang="zh-CN" sz="3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通常</a:t>
              </a:r>
              <a:r>
                <a:rPr lang="en-US" alt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600" b="1" noProof="0" dirty="0" smtClean="0">
                  <a:ln>
                    <a:noFill/>
                  </a:ln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常常</a:t>
              </a: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在学校外面那个超市买东西</a:t>
              </a:r>
              <a:r>
                <a:rPr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sz="3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 descr="C:\Users\Lenovo\Desktop\新建文件夹\超市.jpg超市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>
            <a:off x="2785745" y="3584575"/>
            <a:ext cx="3303905" cy="2201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Lenovo\Desktop\新建文件夹\表扬.jpg表扬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958330" y="4885055"/>
            <a:ext cx="1530350" cy="113538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92590" y="3193415"/>
            <a:ext cx="2837180" cy="1691821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通常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常常</a:t>
              </a:r>
              <a:endParaRPr lang="zh-CN" altLang="en-US" sz="4400" b="1" kern="100" dirty="0">
                <a:solidFill>
                  <a:schemeClr val="tx2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37490" y="2028190"/>
            <a:ext cx="9446895" cy="3625215"/>
            <a:chOff x="445" y="1905"/>
            <a:chExt cx="14877" cy="5709"/>
          </a:xfrm>
        </p:grpSpPr>
        <p:sp>
          <p:nvSpPr>
            <p:cNvPr id="81" name="圆角矩形 80"/>
            <p:cNvSpPr/>
            <p:nvPr/>
          </p:nvSpPr>
          <p:spPr>
            <a:xfrm>
              <a:off x="445" y="5699"/>
              <a:ext cx="13981" cy="191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1905"/>
              <a:ext cx="14804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有钱人家的，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通常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是由好几座四合院并列组成的。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l" eaLnBrk="1" fontAlgn="base" hangingPunct="0">
                <a:buClrTx/>
                <a:buSzTx/>
                <a:buFontTx/>
              </a:pP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3845" y="4753610"/>
            <a:ext cx="66744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fontAlgn="base" hangingPunct="0">
              <a:buClrTx/>
              <a:buSzTx/>
              <a:buFontTx/>
            </a:pPr>
            <a:r>
              <a: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他成绩很好，</a:t>
            </a:r>
            <a:r>
              <a:rPr lang="zh-CN" altLang="en-US" sz="3200" b="1" noProof="0" dirty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常常</a:t>
            </a:r>
            <a:r>
              <a: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受到表扬。</a:t>
            </a:r>
            <a:endParaRPr lang="zh-CN" altLang="en-US" sz="32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华文细黑" panose="02010600040101010101" pitchFamily="2" charset="-122"/>
            </a:endParaRPr>
          </a:p>
        </p:txBody>
      </p:sp>
      <p:pic>
        <p:nvPicPr>
          <p:cNvPr id="13" name="图片 12" descr="C:\Users\Lenovo\Desktop\新建文件夹\大四合院.jpg大四合院"/>
          <p:cNvPicPr>
            <a:picLocks noChangeAspect="1"/>
          </p:cNvPicPr>
          <p:nvPr/>
        </p:nvPicPr>
        <p:blipFill>
          <a:blip r:embed="rId3">
            <a:clrChange>
              <a:clrFrom>
                <a:srgbClr val="9CBC91">
                  <a:alpha val="100000"/>
                </a:srgbClr>
              </a:clrFrom>
              <a:clrTo>
                <a:srgbClr val="9CBC9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171565" y="2279650"/>
            <a:ext cx="3405505" cy="185166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237490" y="1624330"/>
            <a:ext cx="8877935" cy="121602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Lenovo\Desktop\新建文件夹\上海.jpg上海"/>
          <p:cNvPicPr>
            <a:picLocks noChangeAspect="1"/>
          </p:cNvPicPr>
          <p:nvPr/>
        </p:nvPicPr>
        <p:blipFill>
          <a:blip r:embed="rId1">
            <a:alphaModFix amt="56000"/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958330" y="5127625"/>
            <a:ext cx="2402205" cy="13677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92590" y="3193415"/>
            <a:ext cx="2837180" cy="1691821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通常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常常</a:t>
              </a:r>
              <a:endParaRPr lang="zh-CN" altLang="en-US" sz="4400" b="1" kern="100" dirty="0">
                <a:solidFill>
                  <a:schemeClr val="tx2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37490" y="2028190"/>
            <a:ext cx="9446895" cy="3625215"/>
            <a:chOff x="445" y="1905"/>
            <a:chExt cx="14877" cy="5709"/>
          </a:xfrm>
        </p:grpSpPr>
        <p:sp>
          <p:nvSpPr>
            <p:cNvPr id="81" name="圆角矩形 80"/>
            <p:cNvSpPr/>
            <p:nvPr/>
          </p:nvSpPr>
          <p:spPr>
            <a:xfrm>
              <a:off x="445" y="5699"/>
              <a:ext cx="13981" cy="191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1905"/>
              <a:ext cx="14804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我们通常的做法是这样的。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3845" y="4753610"/>
            <a:ext cx="75907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fontAlgn="base" hangingPunct="0">
              <a:buClrTx/>
              <a:buSzTx/>
              <a:buFontTx/>
            </a:pPr>
            <a:r>
              <a: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他常常去上海出差，对上海很熟悉。</a:t>
            </a:r>
            <a:endParaRPr lang="zh-CN" altLang="en-US" sz="3200" b="1" noProof="0" dirty="0" smtClean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pic>
        <p:nvPicPr>
          <p:cNvPr id="13" name="图片 12" descr="C:\Users\Lenovo\Desktop\新建文件夹\通常.jpg通常"/>
          <p:cNvPicPr>
            <a:picLocks noChangeAspect="1"/>
          </p:cNvPicPr>
          <p:nvPr/>
        </p:nvPicPr>
        <p:blipFill>
          <a:blip r:embed="rId3">
            <a:alphaModFix amt="67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021830" y="1624330"/>
            <a:ext cx="2093595" cy="201866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237490" y="1624330"/>
            <a:ext cx="8877935" cy="121602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十四课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14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2235"/>
            <a:ext cx="9659087" cy="2916646"/>
            <a:chOff x="1893" y="4051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1"/>
              <a:ext cx="15211" cy="4593"/>
              <a:chOff x="-96" y="3660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75" y="3660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3"/>
                <a:ext cx="18916" cy="2934"/>
                <a:chOff x="3051" y="4493"/>
                <a:chExt cx="18916" cy="293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14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387" y="6525"/>
                    <a:ext cx="10542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altLang="zh-CN" sz="2400">
                        <a:solidFill>
                          <a:srgbClr val="212122"/>
                        </a:solidFill>
                        <a:sym typeface="Helvetica Light"/>
                      </a:rPr>
                      <a:t>Quadrangle Courtyards in Beijing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3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14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北京的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四合院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常常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通常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754110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她______在家帮妈妈干活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儿。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483438" y="137670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常常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常常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通常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754110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______除夕晚上都歪放鞭炮、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吃饺子。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111838" y="137606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通常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通常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常常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754110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在______情况下，火车是不会晚点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的。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607138" y="137606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广泛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通常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常常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754110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周末他______去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父母家过。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490548" y="137606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通常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完成句子或对话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76705" y="2648585"/>
            <a:ext cx="93916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1. 这个老师_________, _________。（为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…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所…）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76705" y="3907155"/>
            <a:ext cx="1285748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.在这座小城，她___________，因为她把这里的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每一位老人都当成家人来照顾。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（为…所…），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完成句子或对话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6705" y="2674620"/>
            <a:ext cx="918845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我们两国____________________。</a:t>
            </a:r>
            <a:r>
              <a:rPr 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（动词+起）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9395" y="4098925"/>
            <a:ext cx="917321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4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这是我们自己家的事，应该____。</a:t>
            </a:r>
            <a:r>
              <a:rPr 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（动词+起）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十四课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14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2235"/>
            <a:ext cx="9659087" cy="2916646"/>
            <a:chOff x="1893" y="4051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1"/>
              <a:ext cx="15211" cy="4593"/>
              <a:chOff x="-96" y="3660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75" y="3660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3"/>
                <a:ext cx="18916" cy="2934"/>
                <a:chOff x="3051" y="4493"/>
                <a:chExt cx="18916" cy="293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14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387" y="6525"/>
                    <a:ext cx="10542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altLang="zh-CN" sz="2400">
                        <a:solidFill>
                          <a:srgbClr val="212122"/>
                        </a:solidFill>
                        <a:sym typeface="Helvetica Light"/>
                      </a:rPr>
                      <a:t>Quadrangle Courtyards in Beijing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3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14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北京的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四合院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43519 L -0.000833333 -0.2607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1300480" eaLnBrk="1"/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lang="zh-CN" alt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四合院里的邻里关系怎么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样？</a:t>
              </a:r>
              <a:endParaRPr lang="zh-CN" alt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0725" name="Picture 6" descr="C:\Users\Lenovo\Desktop\新建文件夹\邻居2.jpg邻居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06240" y="1977390"/>
            <a:ext cx="2769235" cy="193865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0726" name="Picture 7" descr="C:\Users\Lenovo\Desktop\新建文件夹\四合院邻居.jpg四合院邻居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78255" y="1940560"/>
            <a:ext cx="2927350" cy="20129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0727" name="Picture 8" descr="C:\Users\Lenovo\Desktop\新建文件夹\邻居3.jpg邻居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91790" y="3728720"/>
            <a:ext cx="2333625" cy="139827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4733" y="770255"/>
            <a:ext cx="4717415" cy="5817235"/>
            <a:chOff x="9662" y="1159"/>
            <a:chExt cx="7429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62" y="4504"/>
              <a:ext cx="7429" cy="348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13800" kern="100" dirty="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Arial" panose="020B0604020202020204" pitchFamily="34" charset="0"/>
                  <a:sym typeface="+mn-ea"/>
                </a:rPr>
                <a:t>END</a:t>
              </a:r>
              <a:endParaRPr lang="en-US" sz="13800" kern="1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矛盾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554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máodùn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矛盾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cs typeface="+mn-lt"/>
                <a:sym typeface="Times New Roman" panose="02020603050405020304" pitchFamily="18" charset="0"/>
              </a:endParaRPr>
            </a:p>
            <a:p>
              <a:pPr algn="ctr"/>
              <a:r>
                <a:rPr lang="en-US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  <a:cs typeface="+mn-lt"/>
                  <a:sym typeface="Times New Roman" panose="02020603050405020304" pitchFamily="18" charset="0"/>
                </a:rPr>
                <a:t>n./adj. conflict</a:t>
              </a:r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cs typeface="+mn-lt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4" name="劳动"/>
          <p:cNvGrpSpPr/>
          <p:nvPr/>
        </p:nvGrpSpPr>
        <p:grpSpPr>
          <a:xfrm>
            <a:off x="6136958" y="735965"/>
            <a:ext cx="4716780" cy="5817235"/>
            <a:chOff x="9663" y="1159"/>
            <a:chExt cx="7428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96" y="3587"/>
              <a:ext cx="7362" cy="455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láo dòng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劳动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  <a:cs typeface="+mn-lt"/>
                  <a:sym typeface="Times New Roman" panose="02020603050405020304" pitchFamily="18" charset="0"/>
                </a:rPr>
                <a:t>n./v. work, labor; </a:t>
              </a:r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cs typeface="+mn-lt"/>
                <a:sym typeface="Times New Roman" panose="02020603050405020304" pitchFamily="18" charset="0"/>
              </a:endParaRPr>
            </a:p>
            <a:p>
              <a:pPr algn="ctr"/>
              <a:r>
                <a:rPr lang="en-US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  <a:cs typeface="+mn-lt"/>
                  <a:sym typeface="Times New Roman" panose="02020603050405020304" pitchFamily="18" charset="0"/>
                </a:rPr>
                <a:t> to work</a:t>
              </a:r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cs typeface="+mn-lt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令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55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lìng</a:t>
              </a:r>
              <a:endParaRPr lang="en-US" altLang="zh-CN" sz="54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8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令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make, to cause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sz="240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打交道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dǎ jiāo dào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打交道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make contact with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日子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rì zi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8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日子</a:t>
              </a:r>
              <a:endParaRPr lang="en-US" altLang="zh-CN" sz="8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life, livelihood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充分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397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chōng fèn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8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充分</a:t>
              </a:r>
              <a:endParaRPr lang="en-US" sz="8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ample, sufficient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亲切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397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qīn qiè</a:t>
              </a:r>
              <a:endParaRPr sz="5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sz="8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亲切</a:t>
              </a:r>
              <a:endParaRPr sz="8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adj. warm, cordial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人民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416"/>
              <a:ext cx="7429" cy="5136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rén mín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人民</a:t>
              </a:r>
              <a:endParaRPr lang="zh-CN" alt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cs typeface="+mn-lt"/>
                <a:sym typeface="Times New Roman" panose="02020603050405020304" pitchFamily="18" charset="0"/>
              </a:endParaRPr>
            </a:p>
            <a:p>
              <a:pPr algn="ctr"/>
              <a:r>
                <a:rPr lang="en-US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  <a:cs typeface="+mn-lt"/>
                  <a:sym typeface="Times New Roman" panose="02020603050405020304" pitchFamily="18" charset="0"/>
                </a:rPr>
                <a:t>n. people</a:t>
              </a:r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cs typeface="+mn-lt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cs typeface="+mn-lt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浓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55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nóng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浓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cs typeface="+mn-lt"/>
                <a:sym typeface="Times New Roman" panose="02020603050405020304" pitchFamily="18" charset="0"/>
              </a:endParaRPr>
            </a:p>
            <a:p>
              <a:pPr algn="ctr"/>
              <a:r>
                <a:rPr lang="en-US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  <a:cs typeface="+mn-lt"/>
                  <a:sym typeface="Times New Roman" panose="02020603050405020304" pitchFamily="18" charset="0"/>
                </a:rPr>
                <a:t>adj. strong, deep</a:t>
              </a:r>
              <a:endParaRPr lang="en-US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  <a:cs typeface="+mn-lt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1322070"/>
            <a:chOff x="4428" y="448"/>
            <a:chExt cx="3124" cy="2082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20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浓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具备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矛盾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日常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组合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1. 现在的手机都______很多功能，不再只是个打电话的工具。</a:t>
              </a:r>
              <a:endParaRPr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2.</a:t>
              </a:r>
              <a:r>
                <a:rPr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 刚开始学中文的时候，我学的主要是一些_____用语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9885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3</a:t>
              </a:r>
              <a:r>
                <a:rPr 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.</a:t>
              </a:r>
              <a:r>
                <a:rPr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今天雾很_____，对面的建筑都看不清了。</a:t>
              </a:r>
              <a:endParaRPr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251190" y="37522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日常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93645" y="54349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浓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72485" y="213106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具备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说出第十三课中有关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体育的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词语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篮球、篮筐、篮板、传球、投篮、扣篮、看台、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篮球场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7" name="图片 6" descr="C:\Users\Lenovo\Desktop\新建文件夹\篮球.jpg篮球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26940" y="2131695"/>
            <a:ext cx="2692400" cy="251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406400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4.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这本书是由三个部分_____起来的。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916170" y="254952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组合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349885" y="3664585"/>
            <a:ext cx="12374245" cy="1628140"/>
            <a:chOff x="-354" y="1654"/>
            <a:chExt cx="19487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5.</a:t>
              </a:r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老人家里有两个儿子，他们俩常常闹_______。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54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浓  具备  矛盾  日常  组合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22945" y="445960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矛盾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四合院地图.jpg四合院地图"/>
          <p:cNvPicPr>
            <a:picLocks noChangeAspect="1"/>
          </p:cNvPicPr>
          <p:nvPr/>
        </p:nvPicPr>
        <p:blipFill>
          <a:blip r:embed="rId1"/>
          <a:srcRect b="7472"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3408045"/>
            <a:ext cx="11164570" cy="2758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四合院是一种什么样的建筑？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四合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”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是什么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意思？。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为什么北京的四合院是四合院的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代表？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四合院的结构是什么样的？各个部分分别有什么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功能？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人们一般喜欢在四合院里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做什么？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四合院里的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人际关系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怎么样？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14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705" y="1822450"/>
            <a:ext cx="1694815" cy="1277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四合院地图.jpg四合院地图"/>
          <p:cNvPicPr>
            <a:picLocks noChangeAspect="1"/>
          </p:cNvPicPr>
          <p:nvPr/>
        </p:nvPicPr>
        <p:blipFill>
          <a:blip r:embed="rId1"/>
          <a:srcRect b="68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</a:t>
            </a:r>
            <a:r>
              <a:rPr sz="2800" dirty="0">
                <a:solidFill>
                  <a:schemeClr val="accent2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四合院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，是中国华北地区民居中的一种组合</a:t>
            </a:r>
            <a:r>
              <a:rPr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建筑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形式。</a:t>
            </a:r>
            <a:r>
              <a:rPr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所谓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四合，“四”指东、西、南、北四面，“合”就是四面房屋围在一起，中间形成一个方形的院子。四合院在中国汉族民居中历史最悠久，分布最</a:t>
            </a:r>
            <a:r>
              <a:rPr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广泛</a:t>
            </a:r>
            <a:r>
              <a:rPr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。不过，只要人们一提到四合院，便自然会想到北京四合院，这是因为传统的北京四合院都有一套固定的样式，十分具有代表性，在各种各样的四合院中，北京四合院可以代表其主要特点。</a:t>
            </a:r>
            <a:endParaRPr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你知道什么是“四合院”吗？</a:t>
            </a:r>
            <a:endParaRPr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请用重点词语复述故事：建筑、所谓、广泛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四合院地图.jpg四合院地图"/>
          <p:cNvPicPr>
            <a:picLocks noChangeAspect="1"/>
          </p:cNvPicPr>
          <p:nvPr/>
        </p:nvPicPr>
        <p:blipFill>
          <a:blip r:embed="rId1"/>
          <a:srcRect b="7463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418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北京有各种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规模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的四合院。最简单的四合院只有一个院子，比较复杂的有两三个，而有钱人家的的，通常是由好几座四合院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并列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组成的。大门一般开在东南角或西北角，院中的北房是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正房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，比其他房屋的规模大，一般包括长辈的卧室和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具备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日常起居、接待客人等功能的客厅。院子的两边是东西厢房，是晚辈们生活的地方。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你知道：北京四合院的结构是怎样的？</a:t>
            </a:r>
            <a:endParaRPr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请用重点词语复述故事：规模、并列、正房、具备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四合院地图.jpg四合院地图"/>
          <p:cNvPicPr>
            <a:picLocks noChangeAspect="1"/>
          </p:cNvPicPr>
          <p:nvPr/>
        </p:nvPicPr>
        <p:blipFill>
          <a:blip r:embed="rId1"/>
          <a:srcRect b="6870"/>
          <a:stretch>
            <a:fillRect/>
          </a:stretch>
        </p:blipFill>
        <p:spPr>
          <a:xfrm>
            <a:off x="0" y="0"/>
            <a:ext cx="1211961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在正房和厢房之间建有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走廊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，可以供人行走和休息。院子是十分理想的室外生活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空间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。有的人家喜欢种草、养花、种竹子，有的人家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则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喜欢用大盆养金鱼。院子不仅拉近了人与自然的关系，也让家里人在此得到了感情的交流，对创造生活情趣起了很大作用，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因而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最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为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人们所喜爱。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北京四合院的功能是什么？</a:t>
            </a:r>
            <a:endParaRPr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请用重点词语复述故事：走廊、空间、则、因而、为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novo\Desktop\新建文件夹\四合院地图.jpg四合院地图"/>
          <p:cNvPicPr>
            <a:picLocks noChangeAspect="1"/>
          </p:cNvPicPr>
          <p:nvPr/>
        </p:nvPicPr>
        <p:blipFill>
          <a:blip r:embed="rId1"/>
          <a:srcRect b="6278"/>
          <a:stretch>
            <a:fillRect/>
          </a:stretch>
        </p:blipFill>
        <p:spPr>
          <a:xfrm>
            <a:off x="-635" y="0"/>
            <a:ext cx="1219327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只要关闭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起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大门，四合院内便形成一个封闭式的小环境。住在四合院里的人不常与周围的邻居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打交道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。在小院里，一家人过着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与世无争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的日子，充分享受家庭的乐趣，自然有一种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令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人感到自在亲切的气氛。但也有多户合住一座四合院的情况，被称为“大杂院”, 住户多为普通劳动人民。邻里之间有时虽然也有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矛盾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, 但更多时候是互帮互助, 不是亲人胜过亲人, 这种浓浓的情感是许多老北京人无法忘记的。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342255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1.你觉得：四合院的人际关系好吗？</a:t>
            </a:r>
            <a:endParaRPr lang="en-US" altLang="es-ES_tradnl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请用重点词语复述故事：起、打交道、令、矛盾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7729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3645" y="2594610"/>
            <a:ext cx="952627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请以“我眼中最美的中国建筑”为题，介绍一下你了解到的或在中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国旅行时亲眼所见的印象最深的一处建筑。尽量用上本课所学的生词，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字数不少于100字。尽量用上本课所学的生词，字数不少于100字。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Lesson1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89020"/>
            <a:chOff x="-3513638" y="334832"/>
            <a:chExt cx="10285095" cy="358902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613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篮球运动是</a:t>
              </a:r>
              <a:r>
                <a:rPr lang="en-US" altLang="zh-CN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1891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年由一位体育教师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发明的。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训练学校缺乏在室内进行的球类比赛项目。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学生分为甲乙两队，以足球为比赛工具向篮内投，按得分多少决定输赢。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缺少了激烈紧张的气氛，连运动员都不满意，更何况看比赛的球迷呢?。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何必这么麻烦呢?把籃筐的底锯掉不就行了吗?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说白了，因为我们的思维像篮球一样被篮筐的底挡在了半空中。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C:\Users\Lenovo\Desktop\新建文件夹\篮球场地.jpg篮球场地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07105" y="4033520"/>
            <a:ext cx="4058920" cy="26739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Lenovo\Desktop\四合院.jpg四合院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51910" y="2142490"/>
            <a:ext cx="4500880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这是哪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儿？</a:t>
              </a:r>
              <a:endParaRPr lang="zh-CN" altLang="en-US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四合院 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 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方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753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fāng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方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square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建筑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jiàn zhù</a:t>
              </a:r>
              <a:endParaRPr lang="en-US" altLang="zh-CN" sz="54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建筑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 building, architecture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四合院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62" y="369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sì hé yuàn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四合院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quadrangle courtyard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民居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mín jū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民居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civilian dwelling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组合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397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zǔ hé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组合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v./n. to combine; combination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形式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xíng</a:t>
              </a:r>
              <a:r>
                <a:rPr lang="en-US"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shì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形式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 form, mode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广泛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397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</a:rPr>
                <a:t>guǎng</a:t>
              </a:r>
              <a:r>
                <a:rPr lang="en-US" sz="5400"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</a:rPr>
                <a:t>fàn</a:t>
              </a:r>
              <a:endParaRPr sz="540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广泛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adj. wide, extensive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2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3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4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5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6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312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313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314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315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316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3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COMMONDATA" val="eyJoZGlkIjoiZjA0MmQ4N2JlZDRkYTVmM2QxMDAwYTU3YTQ3MzY2OGUifQ==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6875</Words>
  <Application>WPS 演示</Application>
  <PresentationFormat>宽屏</PresentationFormat>
  <Paragraphs>973</Paragraphs>
  <Slides>67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96" baseType="lpstr">
      <vt:lpstr>Arial</vt:lpstr>
      <vt:lpstr>SimSun</vt:lpstr>
      <vt:lpstr>Wingdings</vt:lpstr>
      <vt:lpstr>Wingdings</vt:lpstr>
      <vt:lpstr>Microsoft YaHei</vt:lpstr>
      <vt:lpstr>Calibri</vt:lpstr>
      <vt:lpstr>Arial Unicode MS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Helvetica Light</vt:lpstr>
      <vt:lpstr>华文楷体</vt:lpstr>
      <vt:lpstr>Times New Roman</vt:lpstr>
      <vt:lpstr>GB Pinyinok-D</vt:lpstr>
      <vt:lpstr>Times New Roman</vt:lpstr>
      <vt:lpstr>方正喵呜体</vt:lpstr>
      <vt:lpstr>Comic Sans MS</vt:lpstr>
      <vt:lpstr>Aharoni</vt:lpstr>
      <vt:lpstr>Yu Gothic UI Semibold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177</cp:revision>
  <dcterms:created xsi:type="dcterms:W3CDTF">2019-06-19T02:08:00Z</dcterms:created>
  <dcterms:modified xsi:type="dcterms:W3CDTF">2022-11-04T17:32:45Z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01D9A00E07BD4B598119A2EFB14ABF6E</vt:lpwstr>
  </property>
</Properties>
</file>